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7" r:id="rId4"/>
    <p:sldId id="268" r:id="rId5"/>
    <p:sldId id="275" r:id="rId6"/>
    <p:sldId id="281" r:id="rId7"/>
    <p:sldId id="258" r:id="rId8"/>
    <p:sldId id="259" r:id="rId9"/>
    <p:sldId id="278" r:id="rId10"/>
    <p:sldId id="261" r:id="rId11"/>
    <p:sldId id="263" r:id="rId12"/>
    <p:sldId id="264" r:id="rId13"/>
    <p:sldId id="262" r:id="rId14"/>
    <p:sldId id="276" r:id="rId15"/>
    <p:sldId id="282" r:id="rId16"/>
    <p:sldId id="271" r:id="rId17"/>
    <p:sldId id="274" r:id="rId18"/>
    <p:sldId id="273" r:id="rId19"/>
    <p:sldId id="279" r:id="rId20"/>
    <p:sldId id="260" r:id="rId21"/>
    <p:sldId id="280" r:id="rId22"/>
    <p:sldId id="266" r:id="rId23"/>
    <p:sldId id="265" r:id="rId24"/>
    <p:sldId id="277" r:id="rId25"/>
    <p:sldId id="269" r:id="rId26"/>
    <p:sldId id="283" r:id="rId27"/>
    <p:sldId id="284" r:id="rId28"/>
    <p:sldId id="285" r:id="rId29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84" autoAdjust="0"/>
  </p:normalViewPr>
  <p:slideViewPr>
    <p:cSldViewPr>
      <p:cViewPr varScale="1">
        <p:scale>
          <a:sx n="68" d="100"/>
          <a:sy n="68" d="100"/>
        </p:scale>
        <p:origin x="-9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9BB6-47AF-4278-9138-BE34AB4B2C8A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B13E4-D732-4C7C-BE7D-5F374150E1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35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9689-4257-48E0-91FE-651DF7F11841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394C-FA5B-4DB3-94EE-360D5FB4CD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36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76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47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87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68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5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15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24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8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394C-FA5B-4DB3-94EE-360D5FB4CDC0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3FAA09-A56A-423E-9229-D45575A9D740}" type="datetime1">
              <a:rPr lang="en-US" smtClean="0"/>
              <a:t>5/3/2022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A538A-1A39-4EB4-8632-527AA16E82F2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D5954-1E7F-40FA-9E6E-B33CB5E1E0BC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04D0C-B542-4C4B-B6B1-3E75BD035BD6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BDE62-C5D9-4B14-A157-653702027523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E4256-0FF8-4B4F-A145-3F3BD1DFD0F3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8D2D-0695-4022-B28C-39F733E5FEAF}" type="datetime1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C1495-5B0F-4C70-9B54-A3C2D1DF3719}" type="datetime1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A6CB8-F965-4F99-8DB3-AE242CF7AD0A}" type="datetime1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D70C4E-2452-43F0-BC5E-5A4B93691035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5F84FF-845A-4A6B-80E3-887102B52DE2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C0DC26-B334-4E46-A171-110B21638FAC}" type="datetime1">
              <a:rPr lang="en-US" smtClean="0"/>
              <a:t>5/3/2022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37C4.A690959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7.png@01D7C39D.E8782A3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77573.76E35DE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cid:image003.png@01D77573.76E35DE0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68EE.A0EDC080" TargetMode="External"/><Relationship Id="rId7" Type="http://schemas.openxmlformats.org/officeDocument/2006/relationships/image" Target="cid:image003.png@01D7F266.CFC020E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cid:image004.png@01D77573.76E35DE0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5i3QymWhU&amp;t=2928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751AF.CF54D9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9937.D5524A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7A705.67F95EB0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696200" cy="3733800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endParaRPr lang="en-AU" dirty="0" smtClean="0">
              <a:solidFill>
                <a:schemeClr val="accent2"/>
              </a:solidFill>
            </a:endParaRP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 descr="E:\Users\User\Documents\BRASA JULY 2016 ON\LOGO\BRASA logo blue &amp; yello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1"/>
            <a:ext cx="75438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r>
              <a:rPr lang="en-AU" sz="2000" dirty="0" smtClean="0"/>
              <a:t>Judy and Frank have for years supported  V and S  - linked them with Red Cross, supported them for months with rent via BRASA,  Franks has done English lessons, taken them away for a weekend, joined BRASA  BBQ’s</a:t>
            </a:r>
          </a:p>
          <a:p>
            <a:endParaRPr lang="en-AU" sz="2000" dirty="0" smtClean="0"/>
          </a:p>
          <a:p>
            <a:r>
              <a:rPr lang="en-AU" sz="2000" dirty="0" smtClean="0"/>
              <a:t>Katie, Stan and BRASA organized a working bee March 2021, for family in BM in community detention  with severely autistic non-verbal child now age 9. Big clean up of house front / back yard, Builder Lawrence donated his time and skill to build a fenced in safe deck for child , building materials donated by BRASA over $400, skip cost $320  </a:t>
            </a:r>
            <a:r>
              <a:rPr lang="en-AU" sz="2000" i="1" dirty="0" smtClean="0"/>
              <a:t>(NDIS)</a:t>
            </a:r>
            <a:endParaRPr lang="en-AU" sz="2000" dirty="0" smtClean="0"/>
          </a:p>
          <a:p>
            <a:endParaRPr lang="en-AU" sz="2000" dirty="0" smtClean="0"/>
          </a:p>
          <a:p>
            <a:r>
              <a:rPr lang="en-AU" sz="2000" dirty="0" smtClean="0"/>
              <a:t>Geraldine and others supported a single Sri Lankan woman with 2 PS age </a:t>
            </a:r>
            <a:r>
              <a:rPr lang="en-AU" sz="2000" dirty="0"/>
              <a:t> </a:t>
            </a:r>
            <a:r>
              <a:rPr lang="en-AU" sz="2000" dirty="0" smtClean="0"/>
              <a:t>girls in St Kilda with English, friendship, material aid……..there are countless stories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Member actions 2019 – to present  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67" y="3998669"/>
            <a:ext cx="3490734" cy="20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Working Bee Broadmeadows March 2021 </a:t>
            </a:r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4" name="Picture 3" descr="C:\Users\Katie\AppData\Local\Microsoft\Windows\Temporary Internet Files\Content.Outlook\Q4MSB0NC\IMG_026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1" y="1447800"/>
            <a:ext cx="4038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G_02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1"/>
            <a:ext cx="4267200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id:image001.png@01D737C4.A690959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114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Family Reunion after 11 years apart</a:t>
            </a:r>
            <a:br>
              <a:rPr lang="en-AU" dirty="0" smtClean="0">
                <a:solidFill>
                  <a:schemeClr val="accent2"/>
                </a:solidFill>
              </a:rPr>
            </a:br>
            <a:r>
              <a:rPr lang="en-AU" dirty="0" smtClean="0">
                <a:solidFill>
                  <a:schemeClr val="accent2"/>
                </a:solidFill>
              </a:rPr>
              <a:t>Amin     </a:t>
            </a:r>
            <a:r>
              <a:rPr lang="en-AU" dirty="0" err="1" smtClean="0">
                <a:solidFill>
                  <a:schemeClr val="accent2"/>
                </a:solidFill>
              </a:rPr>
              <a:t>Masooma</a:t>
            </a:r>
            <a:r>
              <a:rPr lang="en-AU" dirty="0" smtClean="0">
                <a:solidFill>
                  <a:schemeClr val="accent2"/>
                </a:solidFill>
              </a:rPr>
              <a:t>      </a:t>
            </a:r>
            <a:r>
              <a:rPr lang="en-AU" dirty="0" err="1" smtClean="0">
                <a:solidFill>
                  <a:schemeClr val="accent2"/>
                </a:solidFill>
              </a:rPr>
              <a:t>Yasir</a:t>
            </a:r>
            <a:r>
              <a:rPr lang="en-AU" dirty="0" smtClean="0">
                <a:solidFill>
                  <a:schemeClr val="accent2"/>
                </a:solidFill>
              </a:rPr>
              <a:t>  </a:t>
            </a:r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IMG_07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071938" cy="30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6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One member has donated to </a:t>
            </a:r>
            <a:r>
              <a:rPr lang="en-AU" dirty="0" err="1" smtClean="0"/>
              <a:t>Brigadene</a:t>
            </a:r>
            <a:r>
              <a:rPr lang="en-AU" dirty="0" smtClean="0"/>
              <a:t> AS Project Sister Brigid a 2 BR flat to house AS</a:t>
            </a:r>
          </a:p>
          <a:p>
            <a:r>
              <a:rPr lang="en-AU" dirty="0" smtClean="0"/>
              <a:t>Another member has donated as above at nominal rent a 1BR flat – worked as a “community worker” with him for several months to help him get used to life outside detention (9   years) – sorted medical appointments, his meds, sorted psychiatrist support together with other BRASA members</a:t>
            </a:r>
          </a:p>
          <a:p>
            <a:pPr marL="109728" indent="0">
              <a:buNone/>
            </a:pP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BRASA members have provided accommodation 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dirty="0"/>
              <a:t>Close </a:t>
            </a:r>
            <a:r>
              <a:rPr lang="en-AU" dirty="0" smtClean="0"/>
              <a:t> offshore  detention  centres</a:t>
            </a:r>
            <a:endParaRPr lang="en-AU" dirty="0"/>
          </a:p>
          <a:p>
            <a:pPr lvl="1"/>
            <a:r>
              <a:rPr lang="en-AU" dirty="0"/>
              <a:t>Everyone to have permanent visa, </a:t>
            </a:r>
            <a:r>
              <a:rPr lang="en-AU" dirty="0" smtClean="0"/>
              <a:t>no more </a:t>
            </a:r>
            <a:r>
              <a:rPr lang="en-AU" dirty="0"/>
              <a:t>TPV   </a:t>
            </a:r>
            <a:r>
              <a:rPr lang="en-AU" dirty="0" err="1"/>
              <a:t>eg</a:t>
            </a:r>
            <a:r>
              <a:rPr lang="en-AU" dirty="0"/>
              <a:t>  </a:t>
            </a:r>
            <a:r>
              <a:rPr lang="en-AU" dirty="0" err="1"/>
              <a:t>Hasaras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Expedite processing for </a:t>
            </a:r>
            <a:r>
              <a:rPr lang="en-AU" dirty="0" smtClean="0"/>
              <a:t>14,000  </a:t>
            </a:r>
            <a:r>
              <a:rPr lang="en-AU" dirty="0"/>
              <a:t>AS stuck in Indonesia for years (no work, no education, extreme poverty)  </a:t>
            </a:r>
            <a:r>
              <a:rPr lang="en-AU" dirty="0" err="1"/>
              <a:t>eg</a:t>
            </a:r>
            <a:r>
              <a:rPr lang="en-AU" dirty="0"/>
              <a:t>  </a:t>
            </a:r>
            <a:r>
              <a:rPr lang="en-AU" dirty="0" err="1"/>
              <a:t>Cisuara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Family reunification  A and M and  </a:t>
            </a:r>
            <a:r>
              <a:rPr lang="en-AU" dirty="0" err="1"/>
              <a:t>Yasir</a:t>
            </a:r>
            <a:r>
              <a:rPr lang="en-AU" dirty="0"/>
              <a:t>  11 </a:t>
            </a:r>
            <a:r>
              <a:rPr lang="en-AU" dirty="0" err="1"/>
              <a:t>yrs</a:t>
            </a:r>
            <a:r>
              <a:rPr lang="en-AU" dirty="0"/>
              <a:t>! (April 2021) </a:t>
            </a:r>
          </a:p>
          <a:p>
            <a:pPr lvl="1"/>
            <a:r>
              <a:rPr lang="en-AU" dirty="0"/>
              <a:t>Canadian model  </a:t>
            </a:r>
            <a:r>
              <a:rPr lang="en-AU" dirty="0" err="1"/>
              <a:t>eg</a:t>
            </a:r>
            <a:r>
              <a:rPr lang="en-AU" dirty="0"/>
              <a:t>  short processing done in community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What do we want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d:image006.png@01D7C2E6.77D2335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8379" y="1481138"/>
            <a:ext cx="3707241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Afghani Refugees – Shame Australia!! 2022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sz="3600" dirty="0" smtClean="0"/>
              <a:t>Released on a Friday night –  15 mins to get their belongings together  - after 9 years incarceration!!!</a:t>
            </a:r>
          </a:p>
          <a:p>
            <a:r>
              <a:rPr lang="en-AU" sz="3600" dirty="0" smtClean="0"/>
              <a:t>Taken to hotel in Albion Melbourne with </a:t>
            </a:r>
          </a:p>
          <a:p>
            <a:pPr marL="109728" indent="0">
              <a:buNone/>
            </a:pPr>
            <a:r>
              <a:rPr lang="en-AU" sz="3600" dirty="0"/>
              <a:t>	</a:t>
            </a:r>
            <a:r>
              <a:rPr lang="en-AU" sz="3600" dirty="0" smtClean="0"/>
              <a:t>$ 320 to last 3-4 weeks – no money management skills / support and $1000 from ASRC</a:t>
            </a:r>
          </a:p>
          <a:p>
            <a:r>
              <a:rPr lang="en-AU" sz="3600" dirty="0" smtClean="0"/>
              <a:t>No proper training for life on the outside </a:t>
            </a:r>
          </a:p>
          <a:p>
            <a:r>
              <a:rPr lang="en-AU" sz="3600" dirty="0" smtClean="0"/>
              <a:t>Need help with My </a:t>
            </a:r>
            <a:r>
              <a:rPr lang="en-AU" sz="3600" dirty="0" err="1" smtClean="0"/>
              <a:t>Gov</a:t>
            </a:r>
            <a:r>
              <a:rPr lang="en-AU" sz="3600" dirty="0" smtClean="0"/>
              <a:t>,  ABN, Myki MC, medication</a:t>
            </a:r>
          </a:p>
          <a:p>
            <a:r>
              <a:rPr lang="en-AU" sz="3600" dirty="0" smtClean="0"/>
              <a:t>Example HK  and Lyrica  </a:t>
            </a:r>
          </a:p>
          <a:p>
            <a:r>
              <a:rPr lang="en-AU" sz="3600" dirty="0" smtClean="0"/>
              <a:t>Little / no case work support </a:t>
            </a:r>
            <a:r>
              <a:rPr lang="en-AU" sz="3600" dirty="0" err="1" smtClean="0"/>
              <a:t>eg</a:t>
            </a:r>
            <a:r>
              <a:rPr lang="en-AU" sz="3600" dirty="0" smtClean="0"/>
              <a:t>  AMES  </a:t>
            </a:r>
            <a:r>
              <a:rPr lang="en-AU" sz="3600" dirty="0" err="1" smtClean="0"/>
              <a:t>LwB</a:t>
            </a:r>
            <a:endParaRPr lang="en-AU" sz="3600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/>
                </a:solidFill>
              </a:rPr>
              <a:t>Once</a:t>
            </a:r>
            <a:r>
              <a:rPr lang="en-AU" dirty="0" smtClean="0"/>
              <a:t> </a:t>
            </a:r>
            <a:r>
              <a:rPr lang="en-AU" dirty="0" smtClean="0">
                <a:solidFill>
                  <a:schemeClr val="accent2"/>
                </a:solidFill>
              </a:rPr>
              <a:t>released – what now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Serious mental health issues / sleep / depression / anxiety – PTSD  / paranoia </a:t>
            </a:r>
          </a:p>
          <a:p>
            <a:r>
              <a:rPr lang="en-AU" sz="2800" dirty="0" smtClean="0"/>
              <a:t>Vomiting blood – due to chronic terrible food,  sanitation, overcrowding, poor medical services </a:t>
            </a:r>
          </a:p>
          <a:p>
            <a:r>
              <a:rPr lang="en-AU" sz="2800" dirty="0" smtClean="0"/>
              <a:t>Hunger strikes  resulting with long term / chronic health problems and a myriad of medications with little / no review 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AU" sz="4000" u="sng" dirty="0" smtClean="0">
                <a:solidFill>
                  <a:schemeClr val="accent2"/>
                </a:solidFill>
              </a:rPr>
              <a:t>Very damaged people – many who will likely never be well enough to work </a:t>
            </a:r>
            <a:br>
              <a:rPr lang="en-AU" sz="4000" u="sng" dirty="0" smtClean="0">
                <a:solidFill>
                  <a:schemeClr val="accent2"/>
                </a:solidFill>
              </a:rPr>
            </a:b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tie\AppData\Local\Microsoft\Windows\Temporary Internet Files\Content.Outlook\Q4MSB0NC\IMG_49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07197" y="1585912"/>
            <a:ext cx="5729605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Hunger Strikes – reprehensible suffering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id:image002.png@01D77388.FD99F1B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200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3.png@01D77388.FD99F1B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3048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i1.wp.com/www.refugeeaction.org.au/wp-content/uploads/2021/07/IMG-20210722-WA0000.jpg?resize=400%2C4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21" y="1836821"/>
            <a:ext cx="3048000" cy="34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JUDY CARROLL co-founder BRASA  2013 and  lifelong ALP membership over 50 years, BRASA committee member  </a:t>
            </a:r>
          </a:p>
          <a:p>
            <a:endParaRPr lang="en-AU" dirty="0" smtClean="0"/>
          </a:p>
          <a:p>
            <a:r>
              <a:rPr lang="en-AU" dirty="0" smtClean="0"/>
              <a:t>KATIE SHAFAR semi retired nurse who worked on Nauru 2015, came back then found BRASA in 2016, BRASA committee member, Membership Secretary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PRESENTERS </a:t>
            </a:r>
            <a:r>
              <a:rPr lang="en-AU" sz="3100" dirty="0">
                <a:solidFill>
                  <a:schemeClr val="accent2"/>
                </a:solidFill>
              </a:rPr>
              <a:t>https://baysiderefugeesupport.org/about</a:t>
            </a:r>
          </a:p>
        </p:txBody>
      </p:sp>
    </p:spTree>
    <p:extLst>
      <p:ext uri="{BB962C8B-B14F-4D97-AF65-F5344CB8AC3E}">
        <p14:creationId xmlns:p14="http://schemas.microsoft.com/office/powerpoint/2010/main" val="13088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AU" sz="2400" dirty="0" smtClean="0"/>
              <a:t>200 asylum seekers / refugees remain in Nauru (moved from PNG) demand their release</a:t>
            </a:r>
          </a:p>
          <a:p>
            <a:pPr lvl="0"/>
            <a:r>
              <a:rPr lang="en-AU" sz="2400" dirty="0" smtClean="0"/>
              <a:t>Release the </a:t>
            </a:r>
            <a:r>
              <a:rPr lang="en-AU" sz="2400" dirty="0" err="1" smtClean="0"/>
              <a:t>Murugappan</a:t>
            </a:r>
            <a:r>
              <a:rPr lang="en-AU" sz="2400" dirty="0" smtClean="0"/>
              <a:t> family back to Biloela QLD  (</a:t>
            </a:r>
            <a:r>
              <a:rPr lang="en-AU" sz="2400" dirty="0" err="1" smtClean="0"/>
              <a:t>Priya</a:t>
            </a:r>
            <a:r>
              <a:rPr lang="en-AU" sz="2400" dirty="0" smtClean="0"/>
              <a:t>  </a:t>
            </a:r>
            <a:r>
              <a:rPr lang="en-AU" sz="2400" dirty="0" err="1" smtClean="0"/>
              <a:t>Nades</a:t>
            </a:r>
            <a:r>
              <a:rPr lang="en-AU" sz="2400" dirty="0" smtClean="0"/>
              <a:t>  </a:t>
            </a:r>
            <a:r>
              <a:rPr lang="en-AU" sz="2400" dirty="0" err="1" smtClean="0"/>
              <a:t>Kopika</a:t>
            </a:r>
            <a:r>
              <a:rPr lang="en-AU" sz="2400" dirty="0" smtClean="0"/>
              <a:t> and </a:t>
            </a:r>
            <a:r>
              <a:rPr lang="en-AU" sz="2400" dirty="0" err="1" smtClean="0"/>
              <a:t>Tharnicaa</a:t>
            </a:r>
            <a:r>
              <a:rPr lang="en-AU" sz="2400" dirty="0" smtClean="0"/>
              <a:t>) </a:t>
            </a:r>
          </a:p>
          <a:p>
            <a:pPr lvl="0"/>
            <a:r>
              <a:rPr lang="en-AU" sz="2400" dirty="0" smtClean="0"/>
              <a:t>Increase  Afghan refugee intake </a:t>
            </a:r>
            <a:r>
              <a:rPr lang="en-AU" sz="2400" dirty="0"/>
              <a:t> </a:t>
            </a:r>
            <a:r>
              <a:rPr lang="en-AU" sz="2400" dirty="0" err="1" smtClean="0"/>
              <a:t>esp</a:t>
            </a:r>
            <a:r>
              <a:rPr lang="en-AU" sz="2400" dirty="0" smtClean="0"/>
              <a:t>  those on TPV for years </a:t>
            </a:r>
          </a:p>
          <a:p>
            <a:pPr lvl="0"/>
            <a:r>
              <a:rPr lang="en-AU" sz="2400" dirty="0" smtClean="0"/>
              <a:t>Provide proper visas  for those held  in community detention with no work / education rights – permanent protection </a:t>
            </a:r>
          </a:p>
          <a:p>
            <a:pPr lvl="0"/>
            <a:r>
              <a:rPr lang="en-AU" sz="2400" dirty="0" smtClean="0"/>
              <a:t>Release all detainees from Park Hotel (done April 7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2022) and other on shore detention centres around Australia </a:t>
            </a:r>
            <a:r>
              <a:rPr lang="en-AU" sz="2400" dirty="0" err="1" smtClean="0"/>
              <a:t>eg</a:t>
            </a:r>
            <a:r>
              <a:rPr lang="en-AU" sz="2400" dirty="0" smtClean="0"/>
              <a:t> MITA Melbourne Immigration Transit Accommodation – Broadmeadows </a:t>
            </a: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chemeClr val="accent2"/>
                </a:solidFill>
              </a:rPr>
              <a:t>What do we want the government to do </a:t>
            </a:r>
            <a:endParaRPr lang="en-A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d:image001.png@01D76889.E7785430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71601"/>
            <a:ext cx="29718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chemeClr val="accent2">
                    <a:lumMod val="75000"/>
                  </a:schemeClr>
                </a:solidFill>
              </a:rPr>
              <a:t>Tharnica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AU" dirty="0" err="1" smtClean="0">
                <a:solidFill>
                  <a:schemeClr val="accent2">
                    <a:lumMod val="75000"/>
                  </a:schemeClr>
                </a:solidFill>
              </a:rPr>
              <a:t>Kopica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cid:image004.png@01D77388.FD99F1B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86953"/>
            <a:ext cx="1905000" cy="291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18.png@01D7F20F.03567D3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8288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- Write letters – handwritten / posted to </a:t>
            </a:r>
          </a:p>
          <a:p>
            <a:pPr marL="0" indent="0">
              <a:buNone/>
            </a:pPr>
            <a:r>
              <a:rPr lang="en-AU" dirty="0" smtClean="0"/>
              <a:t>MP – ongoing </a:t>
            </a:r>
          </a:p>
          <a:p>
            <a:pPr>
              <a:buFontTx/>
              <a:buChar char="-"/>
            </a:pPr>
            <a:r>
              <a:rPr lang="en-AU" dirty="0" smtClean="0"/>
              <a:t>Write letters to “The Age” Letters to Editor </a:t>
            </a:r>
          </a:p>
          <a:p>
            <a:pPr>
              <a:buFontTx/>
              <a:buChar char="-"/>
            </a:pPr>
            <a:r>
              <a:rPr lang="en-AU" dirty="0" smtClean="0"/>
              <a:t>Provide food material aid to BASP / FOR / ASRC / non perishables </a:t>
            </a:r>
          </a:p>
          <a:p>
            <a:pPr>
              <a:buFontTx/>
              <a:buChar char="-"/>
            </a:pPr>
            <a:r>
              <a:rPr lang="en-AU" dirty="0" smtClean="0"/>
              <a:t>Provide donations to the above – if possible ongoing </a:t>
            </a:r>
          </a:p>
          <a:p>
            <a:pPr>
              <a:buFontTx/>
              <a:buChar char="-"/>
            </a:pPr>
            <a:r>
              <a:rPr lang="en-AU" dirty="0" smtClean="0"/>
              <a:t>Have fund-raisers  </a:t>
            </a:r>
          </a:p>
          <a:p>
            <a:pPr>
              <a:buFontTx/>
              <a:buChar char="-"/>
            </a:pPr>
            <a:r>
              <a:rPr lang="en-AU" dirty="0" smtClean="0"/>
              <a:t>Keep at it!!! </a:t>
            </a:r>
          </a:p>
          <a:p>
            <a:pPr marL="0" indent="0">
              <a:buNone/>
            </a:pPr>
            <a:r>
              <a:rPr lang="en-AU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WHAT YOU CAN DO</a:t>
            </a:r>
            <a:br>
              <a:rPr lang="en-AU" dirty="0" smtClean="0">
                <a:solidFill>
                  <a:schemeClr val="accent2"/>
                </a:solidFill>
              </a:rPr>
            </a:br>
            <a:endParaRPr lang="en-AU" dirty="0"/>
          </a:p>
        </p:txBody>
      </p:sp>
      <p:pic>
        <p:nvPicPr>
          <p:cNvPr id="3075" name="Picture 8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383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Katie\AppData\Local\Microsoft\Windows\Temporary Internet Files\Content.Word\Lucille's letter 3 Jan 22.jpe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33"/>
          <a:stretch/>
        </p:blipFill>
        <p:spPr bwMode="auto">
          <a:xfrm>
            <a:off x="838200" y="1371600"/>
            <a:ext cx="2351083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BRASA MEMBERS LETTERS </a:t>
            </a:r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5" name="Picture 4" descr="C:\Users\Katie\AppData\Local\Microsoft\Windows\Temporary Internet Files\Content.Word\Lucille's letter 3 Jan 22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7"/>
          <a:stretch/>
        </p:blipFill>
        <p:spPr bwMode="auto">
          <a:xfrm>
            <a:off x="3124200" y="1371599"/>
            <a:ext cx="2440305" cy="3944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77" y="1371600"/>
            <a:ext cx="258286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Katie\AppData\Local\Microsoft\Windows\Temporary Internet Files\Content.Word\Robin's letter 11.10.21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1457"/>
            <a:ext cx="2730818" cy="254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5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Katie\AppData\Local\Microsoft\Windows\Temporary Internet Files\Content.Word\Robert's letter March2022 1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250" y="1481138"/>
            <a:ext cx="663750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BRASA MEMBER LETTER April 2022 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Craig Foster National Press Club Address 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www.youtube.com/watch?v=Up5i3QymWhU&amp;t=2928s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Craig Foster You tube National Press Club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2900" dirty="0" smtClean="0"/>
              <a:t>I </a:t>
            </a:r>
            <a:r>
              <a:rPr lang="en-AU" sz="2900" dirty="0"/>
              <a:t>offer mine with a few </a:t>
            </a:r>
            <a:r>
              <a:rPr lang="en-AU" sz="2900" dirty="0" smtClean="0"/>
              <a:t>What ifs</a:t>
            </a:r>
            <a:r>
              <a:rPr lang="en-AU" sz="2900" dirty="0"/>
              <a:t>.  </a:t>
            </a:r>
          </a:p>
          <a:p>
            <a:r>
              <a:rPr lang="en-AU" sz="2900" dirty="0"/>
              <a:t>What if</a:t>
            </a:r>
          </a:p>
          <a:p>
            <a:r>
              <a:rPr lang="en-AU" sz="2900" dirty="0"/>
              <a:t>•       What if Australia declared an amnesty or act of grace for all those trapped in detention or in limbo in the community and gave everyone a permanent protection visa.  Its been made so complex lets start again with a clean slate.</a:t>
            </a:r>
          </a:p>
          <a:p>
            <a:r>
              <a:rPr lang="en-AU" sz="2900" dirty="0"/>
              <a:t>•       What if an Australian government had the moral compass that we have been hearing about to outlaw any immigration detention in the future – close all of them and pass a law never to reopen them.</a:t>
            </a:r>
          </a:p>
          <a:p>
            <a:r>
              <a:rPr lang="en-AU" sz="2900" dirty="0"/>
              <a:t>•       What if all those asking for asylum in Australia were given access to housing and income support – with work rights for all who can work and medical care for those who can’t. </a:t>
            </a:r>
          </a:p>
          <a:p>
            <a:r>
              <a:rPr lang="en-AU" sz="2900" dirty="0"/>
              <a:t>•       What if we did away with Border Force or left it dealing with submarines and the like and having nothing to do with people seeking asylum</a:t>
            </a:r>
          </a:p>
          <a:p>
            <a:r>
              <a:rPr lang="en-AU" sz="2900" dirty="0"/>
              <a:t>•       What if instead we had a small department called ensuring a just welcome for all fleeing from persecution, violence and poverty</a:t>
            </a:r>
          </a:p>
          <a:p>
            <a:r>
              <a:rPr lang="en-AU" sz="2900" dirty="0"/>
              <a:t>•       What if Australia never again put itself in the humiliating position of asking another country like New Zealand or the USA or Canada to take asylum seekers on our behalf</a:t>
            </a:r>
          </a:p>
          <a:p>
            <a:r>
              <a:rPr lang="en-AU" sz="2900" dirty="0"/>
              <a:t>•       What if Australia was recognized as a country of compassion and decency with a reputation as a human righted based state.</a:t>
            </a:r>
          </a:p>
          <a:p>
            <a:r>
              <a:rPr lang="en-AU" sz="2900" dirty="0"/>
              <a:t>•       What if next Palm Sunday is a time for rejoicing because these big changes have happened – or are in process.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Sister Brigid Arthur BASP </a:t>
            </a:r>
            <a:b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Palm Sunday Speech April 10</a:t>
            </a:r>
            <a:r>
              <a:rPr lang="en-AU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2022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32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Escape from Manus by </a:t>
            </a:r>
            <a:r>
              <a:rPr lang="en-AU" dirty="0" err="1" smtClean="0"/>
              <a:t>Jaivet</a:t>
            </a:r>
            <a:r>
              <a:rPr lang="en-AU" dirty="0" smtClean="0"/>
              <a:t> </a:t>
            </a:r>
            <a:r>
              <a:rPr lang="en-AU" dirty="0" err="1" smtClean="0"/>
              <a:t>Ealom</a:t>
            </a:r>
            <a:r>
              <a:rPr lang="en-AU" dirty="0" smtClean="0"/>
              <a:t> 2021 </a:t>
            </a:r>
          </a:p>
          <a:p>
            <a:pPr marL="109728" indent="0">
              <a:buNone/>
            </a:pPr>
            <a:r>
              <a:rPr lang="en-AU" sz="1800" dirty="0"/>
              <a:t>The awe-inspiring story of the only person to successfully escape from Australia’s notorious offshore detention centre on Manus Island.</a:t>
            </a:r>
          </a:p>
          <a:p>
            <a:r>
              <a:rPr lang="en-AU" dirty="0" smtClean="0"/>
              <a:t>No Friend but the Mountains by Behrouz </a:t>
            </a:r>
            <a:r>
              <a:rPr lang="en-AU" dirty="0" err="1" smtClean="0"/>
              <a:t>Boochani</a:t>
            </a:r>
            <a:r>
              <a:rPr lang="en-AU" dirty="0" smtClean="0"/>
              <a:t> 2019 </a:t>
            </a:r>
          </a:p>
          <a:p>
            <a:pPr marL="109728" indent="0">
              <a:buNone/>
            </a:pPr>
            <a:r>
              <a:rPr lang="en-AU" sz="1800" dirty="0"/>
              <a:t>Harrowing account of life on Manus, written from Manus Prison cruel targeted regime to dehumanize all done on an </a:t>
            </a:r>
            <a:r>
              <a:rPr lang="en-AU" sz="1800" dirty="0" err="1"/>
              <a:t>Iphone</a:t>
            </a:r>
            <a:r>
              <a:rPr lang="en-AU" sz="1800" dirty="0"/>
              <a:t> with </a:t>
            </a:r>
            <a:r>
              <a:rPr lang="en-AU" sz="1800" dirty="0" err="1"/>
              <a:t>sms</a:t>
            </a:r>
            <a:r>
              <a:rPr lang="en-AU" sz="1800" dirty="0"/>
              <a:t>  messages and recordings to Dr Omid </a:t>
            </a:r>
            <a:r>
              <a:rPr lang="en-AU" sz="1800" dirty="0" err="1"/>
              <a:t>Tofighian</a:t>
            </a:r>
            <a:endParaRPr lang="en-AU" sz="1800" dirty="0"/>
          </a:p>
          <a:p>
            <a:r>
              <a:rPr lang="en-AU" dirty="0" smtClean="0"/>
              <a:t>After the Tampa Refugees by </a:t>
            </a:r>
            <a:r>
              <a:rPr lang="en-AU" dirty="0" err="1" smtClean="0"/>
              <a:t>Abbis</a:t>
            </a:r>
            <a:r>
              <a:rPr lang="en-AU" dirty="0" smtClean="0"/>
              <a:t> </a:t>
            </a:r>
            <a:r>
              <a:rPr lang="en-AU" dirty="0" err="1" smtClean="0"/>
              <a:t>Nazari</a:t>
            </a:r>
            <a:r>
              <a:rPr lang="en-AU" dirty="0" smtClean="0"/>
              <a:t> 2021 </a:t>
            </a:r>
          </a:p>
          <a:p>
            <a:pPr marL="109728" indent="0">
              <a:buNone/>
            </a:pPr>
            <a:r>
              <a:rPr lang="en-AU" sz="1900" dirty="0" err="1" smtClean="0"/>
              <a:t>Abbis</a:t>
            </a:r>
            <a:r>
              <a:rPr lang="en-AU" sz="1900" dirty="0" smtClean="0"/>
              <a:t> </a:t>
            </a:r>
            <a:r>
              <a:rPr lang="en-AU" sz="1900" dirty="0"/>
              <a:t>an 8 </a:t>
            </a:r>
            <a:r>
              <a:rPr lang="en-AU" sz="1900" dirty="0" err="1"/>
              <a:t>yo</a:t>
            </a:r>
            <a:r>
              <a:rPr lang="en-AU" sz="1900" dirty="0"/>
              <a:t> when he and his family were put on the Tampa.  He is now a Fulbright Scholar and tells of the many successes of all those former Tampa refugees who went to NZ; e.g. police officers, teachers </a:t>
            </a:r>
            <a:r>
              <a:rPr lang="en-AU" sz="1900" dirty="0" err="1"/>
              <a:t>etc</a:t>
            </a:r>
            <a:r>
              <a:rPr lang="en-AU" sz="1900" dirty="0"/>
              <a:t> .</a:t>
            </a:r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Books to read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69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Join BRASA $25 per annum subscription </a:t>
            </a:r>
          </a:p>
          <a:p>
            <a:pPr marL="109728" indent="0">
              <a:buNone/>
            </a:pPr>
            <a:r>
              <a:rPr lang="en-AU" dirty="0" smtClean="0"/>
              <a:t>(Contact Membership Secretary Katieshafar@gmail.com) </a:t>
            </a:r>
          </a:p>
          <a:p>
            <a:pPr marL="109728" indent="0">
              <a:buNone/>
            </a:pPr>
            <a:r>
              <a:rPr lang="en-AU" dirty="0" smtClean="0"/>
              <a:t>0408 102 552 </a:t>
            </a:r>
          </a:p>
          <a:p>
            <a:r>
              <a:rPr lang="en-AU" dirty="0" smtClean="0"/>
              <a:t>OR</a:t>
            </a:r>
          </a:p>
          <a:p>
            <a:r>
              <a:rPr lang="en-AU" dirty="0" smtClean="0"/>
              <a:t>Join Friends of BRASA </a:t>
            </a:r>
          </a:p>
          <a:p>
            <a:r>
              <a:rPr lang="en-AU" dirty="0" smtClean="0"/>
              <a:t>Both will receive monthly email newsletters </a:t>
            </a:r>
          </a:p>
          <a:p>
            <a:pPr marL="109728" indent="0">
              <a:buNone/>
            </a:pPr>
            <a:r>
              <a:rPr lang="en-AU" i="1" dirty="0" smtClean="0"/>
              <a:t>Be as active / involved as you are able, in  your email / </a:t>
            </a:r>
            <a:r>
              <a:rPr lang="en-AU" i="1" dirty="0" err="1" smtClean="0"/>
              <a:t>sms</a:t>
            </a:r>
            <a:r>
              <a:rPr lang="en-AU" i="1" dirty="0" smtClean="0"/>
              <a:t> let me know what  is your preference </a:t>
            </a:r>
          </a:p>
          <a:p>
            <a:pPr marL="109728" indent="0">
              <a:buNone/>
            </a:pPr>
            <a:r>
              <a:rPr lang="en-AU" dirty="0" smtClean="0"/>
              <a:t>Thankyou  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What now……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0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Refugee</a:t>
            </a:r>
            <a:r>
              <a:rPr lang="en-AU" dirty="0"/>
              <a:t> </a:t>
            </a:r>
            <a:r>
              <a:rPr lang="en-AU" dirty="0" smtClean="0"/>
              <a:t> is a person </a:t>
            </a:r>
            <a:r>
              <a:rPr lang="en-AU" u="sng" dirty="0" smtClean="0"/>
              <a:t>who has been </a:t>
            </a:r>
            <a:r>
              <a:rPr lang="en-AU" u="sng" dirty="0"/>
              <a:t>processed </a:t>
            </a:r>
            <a:r>
              <a:rPr lang="en-AU" dirty="0"/>
              <a:t>and granted refugee </a:t>
            </a:r>
            <a:r>
              <a:rPr lang="en-AU" dirty="0" smtClean="0"/>
              <a:t>status because they </a:t>
            </a:r>
            <a:r>
              <a:rPr lang="en-AU" b="1" dirty="0" smtClean="0"/>
              <a:t> </a:t>
            </a:r>
            <a:r>
              <a:rPr lang="en-AU" b="1" dirty="0"/>
              <a:t>have fled war, violence, conflict or persecution and have crossed an international border to find safety in another </a:t>
            </a:r>
            <a:r>
              <a:rPr lang="en-AU" b="1" dirty="0" smtClean="0"/>
              <a:t>country. </a:t>
            </a:r>
            <a:r>
              <a:rPr lang="en-AU" dirty="0" smtClean="0"/>
              <a:t>They </a:t>
            </a:r>
            <a:r>
              <a:rPr lang="en-AU" dirty="0"/>
              <a:t>often have had to flee with little more than the clothes on their back, leaving behind homes, possessions, jobs and loved </a:t>
            </a:r>
            <a:r>
              <a:rPr lang="en-AU" dirty="0" smtClean="0"/>
              <a:t>ones.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/>
                </a:solidFill>
              </a:rPr>
              <a:t>Definition – Refugee  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AU" dirty="0"/>
              <a:t>An asylum seeker is a person looking for protection because they fear persecution, or they have experienced violence or human rights </a:t>
            </a:r>
            <a:r>
              <a:rPr lang="en-AU" dirty="0" smtClean="0"/>
              <a:t>violations. They are waiting to be processed for a decision to enable them to become refugees. Many In Australia have been waiting up to 10 years, with no work  or study rights. 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 The family with the autistic child is a case in point – with no access to NDIS. She was only allowed to attend special school at age 6. the family managed her at home with NO support for 6 years.</a:t>
            </a:r>
          </a:p>
          <a:p>
            <a:endParaRPr lang="en-AU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Definition – </a:t>
            </a:r>
            <a:r>
              <a:rPr lang="en-AU" dirty="0" smtClean="0">
                <a:solidFill>
                  <a:schemeClr val="accent2"/>
                </a:solidFill>
              </a:rPr>
              <a:t>Asylum Seeker  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r>
              <a:rPr lang="en-AU" dirty="0"/>
              <a:t>Demonized  boat people starting at Tampa 2001 – we are all boat people / descendants  of…….</a:t>
            </a:r>
          </a:p>
          <a:p>
            <a:r>
              <a:rPr lang="en-AU" dirty="0"/>
              <a:t>It is not illegal to seek asylum (UN charter 1951) everyone has the right to flee from persecution </a:t>
            </a:r>
          </a:p>
          <a:p>
            <a:r>
              <a:rPr lang="en-AU" dirty="0"/>
              <a:t>Vindictive cruel government   </a:t>
            </a:r>
            <a:r>
              <a:rPr lang="en-AU" dirty="0" err="1"/>
              <a:t>eg</a:t>
            </a:r>
            <a:r>
              <a:rPr lang="en-AU" dirty="0"/>
              <a:t> Biloela family</a:t>
            </a:r>
          </a:p>
          <a:p>
            <a:r>
              <a:rPr lang="en-AU" dirty="0"/>
              <a:t>Queue – there is no queue – it a humanitarian lottery </a:t>
            </a: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Watch out for government rhetoric!!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d:image003.png@01D751AF.CF54D950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630183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BRASA</a:t>
            </a:r>
            <a:r>
              <a:rPr lang="en-AU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 Roadside Protests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E:\Users\User\Desktop\xxx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 r="1332" b="13748"/>
          <a:stretch/>
        </p:blipFill>
        <p:spPr bwMode="auto">
          <a:xfrm>
            <a:off x="3633537" y="3505200"/>
            <a:ext cx="5267325" cy="2887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5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Collated by Geraldine Moore BRASA President, </a:t>
            </a:r>
          </a:p>
          <a:p>
            <a:pPr marL="0" indent="0">
              <a:buNone/>
            </a:pPr>
            <a:r>
              <a:rPr lang="en-AU" dirty="0" smtClean="0"/>
              <a:t>               Founder BRASA 2013</a:t>
            </a:r>
          </a:p>
          <a:p>
            <a:r>
              <a:rPr lang="en-AU" dirty="0" smtClean="0"/>
              <a:t>Highlights of what we do in a snapshot</a:t>
            </a:r>
          </a:p>
          <a:p>
            <a:pPr lvl="2"/>
            <a:r>
              <a:rPr lang="en-AU" dirty="0" smtClean="0"/>
              <a:t>Crowd   funding for Mahdi Arman ($20K raised so he can leave Indonesia after x years and settle in Canada (led by Geraldine)</a:t>
            </a:r>
          </a:p>
          <a:p>
            <a:pPr lvl="2"/>
            <a:r>
              <a:rPr lang="en-AU" dirty="0" smtClean="0"/>
              <a:t>Several plant stalls  x 5 have raised  over  $6000 </a:t>
            </a:r>
          </a:p>
          <a:p>
            <a:pPr lvl="2"/>
            <a:r>
              <a:rPr lang="en-AU" dirty="0" smtClean="0"/>
              <a:t>Weekly Roadside vigils with figurines of </a:t>
            </a:r>
            <a:r>
              <a:rPr lang="en-AU" dirty="0" err="1" smtClean="0"/>
              <a:t>Kopika</a:t>
            </a:r>
            <a:r>
              <a:rPr lang="en-AU" dirty="0" smtClean="0"/>
              <a:t> and </a:t>
            </a:r>
            <a:r>
              <a:rPr lang="en-AU" dirty="0" err="1" smtClean="0"/>
              <a:t>Tharnicaa</a:t>
            </a:r>
            <a:r>
              <a:rPr lang="en-AU" dirty="0" smtClean="0"/>
              <a:t> </a:t>
            </a:r>
          </a:p>
          <a:p>
            <a:pPr lvl="2"/>
            <a:r>
              <a:rPr lang="en-AU" dirty="0" smtClean="0"/>
              <a:t>Updating  BRASA website  including Resources Guide by Kevin Bain (long time BRASA member)</a:t>
            </a:r>
          </a:p>
          <a:p>
            <a:pPr lvl="2"/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BRASA KEY ACHIEVEMENTS 2021 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AU" dirty="0"/>
              <a:t>organisations providing legal assistance of $3,272</a:t>
            </a:r>
          </a:p>
          <a:p>
            <a:pPr lvl="0"/>
            <a:r>
              <a:rPr lang="en-AU" dirty="0"/>
              <a:t>organisations providing housing and living expenses of $2,600</a:t>
            </a:r>
          </a:p>
          <a:p>
            <a:pPr lvl="0"/>
            <a:r>
              <a:rPr lang="en-AU" dirty="0"/>
              <a:t>organisations providing food, groceries of $3,100</a:t>
            </a:r>
          </a:p>
          <a:p>
            <a:pPr lvl="0"/>
            <a:r>
              <a:rPr lang="en-AU" dirty="0"/>
              <a:t>individual refugees with rent, car expenses, swimming lessons, dental treatment, mobile phones, clothing and shoes: $</a:t>
            </a:r>
            <a:r>
              <a:rPr lang="en-AU" dirty="0" smtClean="0"/>
              <a:t>7,509</a:t>
            </a:r>
            <a:endParaRPr lang="en-AU" dirty="0"/>
          </a:p>
          <a:p>
            <a:pPr lvl="0"/>
            <a:r>
              <a:rPr lang="en-AU" dirty="0"/>
              <a:t>Mahdi Arman’s campaign for re-settlement in Canada: $</a:t>
            </a:r>
            <a:r>
              <a:rPr lang="en-AU" dirty="0" smtClean="0"/>
              <a:t>2196 (plus the crowd funding target) 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BRASA  FINANCIAL DONATIONS 2021 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d:image001.png@01D79937.D5524A7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921000" cy="41594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Material Aid 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cid:image001.png@01D7A69D.A299BE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1242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7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504</TotalTime>
  <Words>1199</Words>
  <Application>Microsoft Office PowerPoint</Application>
  <PresentationFormat>On-screen Show (4:3)</PresentationFormat>
  <Paragraphs>153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PowerPoint Presentation</vt:lpstr>
      <vt:lpstr>PRESENTERS https://baysiderefugeesupport.org/about</vt:lpstr>
      <vt:lpstr>Definition – Refugee  </vt:lpstr>
      <vt:lpstr>Definition – Asylum Seeker  </vt:lpstr>
      <vt:lpstr>Watch out for government rhetoric!!</vt:lpstr>
      <vt:lpstr>BRASA   Roadside Protests </vt:lpstr>
      <vt:lpstr>BRASA KEY ACHIEVEMENTS 2021 </vt:lpstr>
      <vt:lpstr>BRASA  FINANCIAL DONATIONS 2021 </vt:lpstr>
      <vt:lpstr>Material Aid </vt:lpstr>
      <vt:lpstr>Member actions 2019 – to present  </vt:lpstr>
      <vt:lpstr>Working Bee Broadmeadows March 2021 </vt:lpstr>
      <vt:lpstr>Family Reunion after 11 years apart Amin     Masooma      Yasir  </vt:lpstr>
      <vt:lpstr>BRASA members have provided accommodation </vt:lpstr>
      <vt:lpstr>What do we want </vt:lpstr>
      <vt:lpstr>Afghani Refugees – Shame Australia!! 2022 </vt:lpstr>
      <vt:lpstr>Once released – what now</vt:lpstr>
      <vt:lpstr>Very damaged people – many who will likely never be well enough to work  </vt:lpstr>
      <vt:lpstr>PowerPoint Presentation</vt:lpstr>
      <vt:lpstr>Hunger Strikes – reprehensible suffering </vt:lpstr>
      <vt:lpstr>What do we want the government to do </vt:lpstr>
      <vt:lpstr>Tharnica and Kopica </vt:lpstr>
      <vt:lpstr>WHAT YOU CAN DO </vt:lpstr>
      <vt:lpstr>BRASA MEMBERS LETTERS </vt:lpstr>
      <vt:lpstr>BRASA MEMBER LETTER April 2022  </vt:lpstr>
      <vt:lpstr>Craig Foster You tube National Press Club</vt:lpstr>
      <vt:lpstr>Sister Brigid Arthur BASP  Palm Sunday Speech April 10th 2022 </vt:lpstr>
      <vt:lpstr>Books to read</vt:lpstr>
      <vt:lpstr>What now……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Katie</cp:lastModifiedBy>
  <cp:revision>59</cp:revision>
  <cp:lastPrinted>2022-05-03T06:30:28Z</cp:lastPrinted>
  <dcterms:created xsi:type="dcterms:W3CDTF">2006-08-16T00:00:00Z</dcterms:created>
  <dcterms:modified xsi:type="dcterms:W3CDTF">2022-05-03T06:34:26Z</dcterms:modified>
</cp:coreProperties>
</file>